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0" r:id="rId4"/>
    <p:sldMasterId id="2147483678" r:id="rId5"/>
  </p:sldMasterIdLst>
  <p:notesMasterIdLst>
    <p:notesMasterId r:id="rId19"/>
  </p:notesMasterIdLst>
  <p:sldIdLst>
    <p:sldId id="337" r:id="rId6"/>
    <p:sldId id="336" r:id="rId7"/>
    <p:sldId id="352" r:id="rId8"/>
    <p:sldId id="335" r:id="rId9"/>
    <p:sldId id="367" r:id="rId10"/>
    <p:sldId id="354" r:id="rId11"/>
    <p:sldId id="371" r:id="rId12"/>
    <p:sldId id="365" r:id="rId13"/>
    <p:sldId id="372" r:id="rId14"/>
    <p:sldId id="369" r:id="rId15"/>
    <p:sldId id="368" r:id="rId16"/>
    <p:sldId id="357" r:id="rId17"/>
    <p:sldId id="363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vexauBsbtUGFjzJOej7COBRM1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144EF-BCC2-D12D-389F-D8F444522457}" v="8" dt="2022-03-17T19:40:13.760"/>
    <p1510:client id="{3BFE6449-9627-7442-3CD0-233251B193AE}" v="1" dt="2022-03-25T19:36:46.906"/>
    <p1510:client id="{580377D4-C8CB-40B4-4362-0677CFE16DDE}" v="14" dt="2022-03-17T20:17:24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4FBF-31C1-45B5-B490-98EFB82B12C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688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4FBF-31C1-45B5-B490-98EFB82B12C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609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4FBF-31C1-45B5-B490-98EFB82B12C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898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4FBF-31C1-45B5-B490-98EFB82B12C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778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4FBF-31C1-45B5-B490-98EFB82B12C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96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4FBF-31C1-45B5-B490-98EFB82B12C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35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4FBF-31C1-45B5-B490-98EFB82B12C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6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4FBF-31C1-45B5-B490-98EFB82B12C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56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4FBF-31C1-45B5-B490-98EFB82B12C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3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4FBF-31C1-45B5-B490-98EFB82B12C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1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4FBF-31C1-45B5-B490-98EFB82B12C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103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4FBF-31C1-45B5-B490-98EFB82B12C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735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4FBF-31C1-45B5-B490-98EFB82B12C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13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8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82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0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945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userDrawn="1">
  <p:cSld name="Solo el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063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CEEC31A-C3FE-434B-8BF8-F5D2476E5310}"/>
              </a:ext>
            </a:extLst>
          </p:cNvPr>
          <p:cNvSpPr/>
          <p:nvPr userDrawn="1"/>
        </p:nvSpPr>
        <p:spPr>
          <a:xfrm>
            <a:off x="0" y="6761284"/>
            <a:ext cx="12192000" cy="96715"/>
          </a:xfrm>
          <a:prstGeom prst="rect">
            <a:avLst/>
          </a:prstGeom>
          <a:solidFill>
            <a:srgbClr val="EEE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6E82EA1-2DCA-4681-969B-740EA813A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6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3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937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81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206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84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55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676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603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490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444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670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90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32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6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63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87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32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53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3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7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16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5E9E8-9CC8-498F-ACBB-7100EB71217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ED6CA-E9D7-434B-8278-4D27605625BF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5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6255857-F430-4774-B8CA-3BBAB1488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523" y="1227782"/>
            <a:ext cx="4762500" cy="4762500"/>
          </a:xfrm>
          <a:prstGeom prst="rect">
            <a:avLst/>
          </a:prstGeom>
        </p:spPr>
      </p:pic>
      <p:sp>
        <p:nvSpPr>
          <p:cNvPr id="13" name="Google Shape;98;p1">
            <a:extLst>
              <a:ext uri="{FF2B5EF4-FFF2-40B4-BE49-F238E27FC236}">
                <a16:creationId xmlns:a16="http://schemas.microsoft.com/office/drawing/2014/main" id="{997B4190-87EC-4FF5-89EA-339334B66F70}"/>
              </a:ext>
            </a:extLst>
          </p:cNvPr>
          <p:cNvSpPr/>
          <p:nvPr/>
        </p:nvSpPr>
        <p:spPr>
          <a:xfrm rot="-5400000">
            <a:off x="2365538" y="385757"/>
            <a:ext cx="1715478" cy="64465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1;p1">
            <a:extLst>
              <a:ext uri="{FF2B5EF4-FFF2-40B4-BE49-F238E27FC236}">
                <a16:creationId xmlns:a16="http://schemas.microsoft.com/office/drawing/2014/main" id="{B1CAAAF3-1EB3-400D-AA09-3E9ABA2D97E4}"/>
              </a:ext>
            </a:extLst>
          </p:cNvPr>
          <p:cNvSpPr/>
          <p:nvPr/>
        </p:nvSpPr>
        <p:spPr>
          <a:xfrm>
            <a:off x="6600543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1B212A3-0BA6-4985-88C5-8DCD12ADDE12}"/>
              </a:ext>
            </a:extLst>
          </p:cNvPr>
          <p:cNvSpPr txBox="1"/>
          <p:nvPr/>
        </p:nvSpPr>
        <p:spPr>
          <a:xfrm>
            <a:off x="108155" y="2952405"/>
            <a:ext cx="6253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Formação</a:t>
            </a:r>
            <a:r>
              <a:rPr lang="en-US" sz="2400" b="1" dirty="0">
                <a:solidFill>
                  <a:schemeClr val="bg1"/>
                </a:solidFill>
              </a:rPr>
              <a:t> para </a:t>
            </a:r>
            <a:r>
              <a:rPr lang="en-US" sz="2400" b="1" dirty="0" err="1">
                <a:solidFill>
                  <a:schemeClr val="bg1"/>
                </a:solidFill>
              </a:rPr>
              <a:t>Agentes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Mudança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Mobilização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Comunitária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Encontro</a:t>
            </a:r>
            <a:r>
              <a:rPr lang="en-US" sz="2400" u="sng" dirty="0">
                <a:solidFill>
                  <a:schemeClr val="bg1"/>
                </a:solidFill>
              </a:rPr>
              <a:t> 2</a:t>
            </a:r>
            <a:endParaRPr lang="pt-BR" sz="2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C012085-A24E-4DB7-A5C8-FA9B59696C6B}"/>
              </a:ext>
            </a:extLst>
          </p:cNvPr>
          <p:cNvSpPr/>
          <p:nvPr/>
        </p:nvSpPr>
        <p:spPr>
          <a:xfrm>
            <a:off x="383123" y="2532215"/>
            <a:ext cx="10428810" cy="45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en-US" dirty="0">
              <a:solidFill>
                <a:schemeClr val="tx1"/>
              </a:solidFill>
              <a:latin typeface="Open San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2FC1CA2-14EB-4C81-86E4-243E9C46A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12" y="1600946"/>
            <a:ext cx="9604248" cy="48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01B4DF-EE55-4BA0-9AEA-92B72855E7EA}"/>
              </a:ext>
            </a:extLst>
          </p:cNvPr>
          <p:cNvSpPr txBox="1"/>
          <p:nvPr/>
        </p:nvSpPr>
        <p:spPr>
          <a:xfrm>
            <a:off x="393899" y="1650194"/>
            <a:ext cx="708616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Mosaico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1A7E828-9371-4D6E-9157-54AE5BE6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588000" cy="0"/>
          </a:xfrm>
          <a:prstGeom prst="rect">
            <a:avLst/>
          </a:prstGeom>
          <a:solidFill>
            <a:srgbClr val="1919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" rIns="9144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Exibição em 21 jul 2021</a:t>
            </a:r>
            <a:endParaRPr kumimoji="0" lang="pt-BR" altLang="pt-BR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0" i="0" u="none" strike="noStrike" cap="none" normalizeH="0" baseline="0">
                <a:ln>
                  <a:noFill/>
                </a:ln>
                <a:solidFill>
                  <a:srgbClr val="888888"/>
                </a:solidFill>
                <a:effectLst/>
                <a:latin typeface="Open Sans"/>
              </a:rPr>
              <a:t>Depois de quase um ano e meio de escolas fechadas por causa da pandemia de Covid, 22 estados decidem retomar as aulas presenciais.</a:t>
            </a:r>
            <a:endParaRPr kumimoji="0" lang="pt-BR" altLang="pt-BR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6A341FD-6D8C-4429-8C99-E1E086020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88000" cy="0"/>
          </a:xfrm>
          <a:prstGeom prst="rect">
            <a:avLst/>
          </a:prstGeom>
          <a:solidFill>
            <a:srgbClr val="1919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" rIns="9144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Exibição em 21 jul 2021</a:t>
            </a:r>
            <a:endParaRPr kumimoji="0" lang="pt-BR" altLang="pt-BR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0" i="0" u="none" strike="noStrike" cap="none" normalizeH="0" baseline="0">
                <a:ln>
                  <a:noFill/>
                </a:ln>
                <a:solidFill>
                  <a:srgbClr val="888888"/>
                </a:solidFill>
                <a:effectLst/>
                <a:latin typeface="Open Sans"/>
              </a:rPr>
              <a:t>Depois de quase um ano e meio de escolas fechadas por causa da pandemia de Covid, 22 estados decidem retomar as aulas presenciais.</a:t>
            </a:r>
            <a:endParaRPr kumimoji="0" lang="pt-BR" altLang="pt-BR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01B4DF-EE55-4BA0-9AEA-92B72855E7EA}"/>
              </a:ext>
            </a:extLst>
          </p:cNvPr>
          <p:cNvSpPr txBox="1"/>
          <p:nvPr/>
        </p:nvSpPr>
        <p:spPr>
          <a:xfrm>
            <a:off x="449318" y="1580921"/>
            <a:ext cx="708616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Certificados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1A7E828-9371-4D6E-9157-54AE5BE6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588000" cy="0"/>
          </a:xfrm>
          <a:prstGeom prst="rect">
            <a:avLst/>
          </a:prstGeom>
          <a:solidFill>
            <a:srgbClr val="1919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" rIns="9144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Exibição em 21 jul 2021</a:t>
            </a:r>
            <a:endParaRPr kumimoji="0" lang="pt-BR" altLang="pt-BR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0" i="0" u="none" strike="noStrike" cap="none" normalizeH="0" baseline="0">
                <a:ln>
                  <a:noFill/>
                </a:ln>
                <a:solidFill>
                  <a:srgbClr val="888888"/>
                </a:solidFill>
                <a:effectLst/>
                <a:latin typeface="Open Sans"/>
              </a:rPr>
              <a:t>Depois de quase um ano e meio de escolas fechadas por causa da pandemia de Covid, 22 estados decidem retomar as aulas presenciais.</a:t>
            </a:r>
            <a:endParaRPr kumimoji="0" lang="pt-BR" altLang="pt-BR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6A341FD-6D8C-4429-8C99-E1E086020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88000" cy="0"/>
          </a:xfrm>
          <a:prstGeom prst="rect">
            <a:avLst/>
          </a:prstGeom>
          <a:solidFill>
            <a:srgbClr val="1919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" rIns="9144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Exibição em 21 jul 2021</a:t>
            </a:r>
            <a:endParaRPr kumimoji="0" lang="pt-BR" altLang="pt-BR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0" i="0" u="none" strike="noStrike" cap="none" normalizeH="0" baseline="0">
                <a:ln>
                  <a:noFill/>
                </a:ln>
                <a:solidFill>
                  <a:srgbClr val="888888"/>
                </a:solidFill>
                <a:effectLst/>
                <a:latin typeface="Open Sans"/>
              </a:rPr>
              <a:t>Depois de quase um ano e meio de escolas fechadas por causa da pandemia de Covid, 22 estados decidem retomar as aulas presenciais.</a:t>
            </a:r>
            <a:endParaRPr kumimoji="0" lang="pt-BR" altLang="pt-BR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43EB12C-C3CD-4540-AC0D-591421294401}"/>
              </a:ext>
            </a:extLst>
          </p:cNvPr>
          <p:cNvSpPr/>
          <p:nvPr/>
        </p:nvSpPr>
        <p:spPr>
          <a:xfrm>
            <a:off x="4985512" y="3028890"/>
            <a:ext cx="3047629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Sou agente de mudança!</a:t>
            </a:r>
          </a:p>
        </p:txBody>
      </p:sp>
    </p:spTree>
    <p:extLst>
      <p:ext uri="{BB962C8B-B14F-4D97-AF65-F5344CB8AC3E}">
        <p14:creationId xmlns:p14="http://schemas.microsoft.com/office/powerpoint/2010/main" val="13775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8;p1">
            <a:extLst>
              <a:ext uri="{FF2B5EF4-FFF2-40B4-BE49-F238E27FC236}">
                <a16:creationId xmlns:a16="http://schemas.microsoft.com/office/drawing/2014/main" id="{997B4190-87EC-4FF5-89EA-339334B66F70}"/>
              </a:ext>
            </a:extLst>
          </p:cNvPr>
          <p:cNvSpPr/>
          <p:nvPr/>
        </p:nvSpPr>
        <p:spPr>
          <a:xfrm rot="-5400000">
            <a:off x="5295338" y="-2427119"/>
            <a:ext cx="1715478" cy="120778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1;p1">
            <a:extLst>
              <a:ext uri="{FF2B5EF4-FFF2-40B4-BE49-F238E27FC236}">
                <a16:creationId xmlns:a16="http://schemas.microsoft.com/office/drawing/2014/main" id="{B1CAAAF3-1EB3-400D-AA09-3E9ABA2D97E4}"/>
              </a:ext>
            </a:extLst>
          </p:cNvPr>
          <p:cNvSpPr/>
          <p:nvPr/>
        </p:nvSpPr>
        <p:spPr>
          <a:xfrm>
            <a:off x="6600543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1B212A3-0BA6-4985-88C5-8DCD12ADDE12}"/>
              </a:ext>
            </a:extLst>
          </p:cNvPr>
          <p:cNvSpPr txBox="1"/>
          <p:nvPr/>
        </p:nvSpPr>
        <p:spPr>
          <a:xfrm>
            <a:off x="3526283" y="3285866"/>
            <a:ext cx="524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Obrigado</a:t>
            </a:r>
            <a:r>
              <a:rPr lang="en-US" sz="3600" b="1" dirty="0">
                <a:solidFill>
                  <a:schemeClr val="bg1"/>
                </a:solidFill>
              </a:rPr>
              <a:t>(a)!</a:t>
            </a:r>
            <a:endParaRPr lang="pt-BR" sz="3600" u="sng" dirty="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F2C8F0F-9D07-4E08-A9FD-B495EAD49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9" y="2040467"/>
            <a:ext cx="3309327" cy="330932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2EF7B8-CC9C-4328-A653-E7985D519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962" y="2082800"/>
            <a:ext cx="3309327" cy="330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7;p1">
            <a:extLst>
              <a:ext uri="{FF2B5EF4-FFF2-40B4-BE49-F238E27FC236}">
                <a16:creationId xmlns:a16="http://schemas.microsoft.com/office/drawing/2014/main" id="{E1794B73-4888-475B-917E-382BF8A1CD73}"/>
              </a:ext>
            </a:extLst>
          </p:cNvPr>
          <p:cNvSpPr txBox="1">
            <a:spLocks/>
          </p:cNvSpPr>
          <p:nvPr/>
        </p:nvSpPr>
        <p:spPr>
          <a:xfrm>
            <a:off x="364942" y="1470281"/>
            <a:ext cx="11225048" cy="495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SzPts val="1800"/>
              <a:buFont typeface="Calibri"/>
              <a:buNone/>
            </a:pPr>
            <a:r>
              <a:rPr lang="pt-BR" sz="2000" dirty="0"/>
              <a:t>Bem vindos e bem vindas, </a:t>
            </a:r>
          </a:p>
          <a:p>
            <a:pPr algn="ctr">
              <a:lnSpc>
                <a:spcPct val="90000"/>
              </a:lnSpc>
              <a:buSzPts val="1800"/>
              <a:buFont typeface="Calibri"/>
              <a:buNone/>
            </a:pPr>
            <a:endParaRPr lang="pt-BR" sz="2000" dirty="0"/>
          </a:p>
          <a:p>
            <a:pPr algn="ctr">
              <a:lnSpc>
                <a:spcPct val="90000"/>
              </a:lnSpc>
              <a:buSzPts val="1800"/>
              <a:buFont typeface="Calibri"/>
              <a:buNone/>
            </a:pPr>
            <a:r>
              <a:rPr lang="pt-BR" sz="2000" dirty="0"/>
              <a:t>Obrigado(a) por estarem aqui!</a:t>
            </a:r>
          </a:p>
          <a:p>
            <a:pPr algn="ctr">
              <a:lnSpc>
                <a:spcPct val="90000"/>
              </a:lnSpc>
              <a:buSzPts val="1800"/>
              <a:buFont typeface="Calibri"/>
              <a:buNone/>
            </a:pPr>
            <a:endParaRPr lang="pt-BR" sz="2000" dirty="0"/>
          </a:p>
          <a:p>
            <a:pPr algn="ctr">
              <a:lnSpc>
                <a:spcPct val="90000"/>
              </a:lnSpc>
              <a:buSzPts val="1800"/>
              <a:buFont typeface="Calibri"/>
              <a:buNone/>
            </a:pPr>
            <a:r>
              <a:rPr lang="pt-BR" sz="2000" dirty="0"/>
              <a:t> Que bom que as aulas retornaram! Assim garantimos educação, proteção, nutrição e diversão para crianças e adolescentes!</a:t>
            </a:r>
          </a:p>
          <a:p>
            <a:pPr algn="ctr">
              <a:lnSpc>
                <a:spcPct val="90000"/>
              </a:lnSpc>
              <a:buSzPts val="1800"/>
              <a:buFont typeface="Calibri"/>
              <a:buNone/>
            </a:pPr>
            <a:endParaRPr lang="pt-BR" sz="2000" dirty="0"/>
          </a:p>
          <a:p>
            <a:pPr algn="ctr">
              <a:lnSpc>
                <a:spcPct val="90000"/>
              </a:lnSpc>
              <a:buSzPts val="1800"/>
              <a:buFont typeface="Calibri"/>
              <a:buNone/>
            </a:pPr>
            <a:r>
              <a:rPr lang="pt-BR" sz="2000" dirty="0"/>
              <a:t>Ao mesmo tempo, é importante continuar mantendo comportamentos preventivos de higiene: </a:t>
            </a:r>
          </a:p>
          <a:p>
            <a:pPr algn="ctr">
              <a:lnSpc>
                <a:spcPct val="90000"/>
              </a:lnSpc>
              <a:buSzPts val="1800"/>
              <a:buFont typeface="Calibri"/>
              <a:buNone/>
            </a:pPr>
            <a:endParaRPr lang="en-US" sz="2000" dirty="0"/>
          </a:p>
          <a:p>
            <a:pPr algn="ctr">
              <a:lnSpc>
                <a:spcPct val="90000"/>
              </a:lnSpc>
              <a:buSzPts val="1800"/>
              <a:buFont typeface="Calibri"/>
              <a:buNone/>
            </a:pPr>
            <a:r>
              <a:rPr lang="en-US" sz="2000" dirty="0"/>
              <a:t>L</a:t>
            </a:r>
            <a:r>
              <a:rPr lang="pt-BR" sz="2000" dirty="0" err="1"/>
              <a:t>avagem</a:t>
            </a:r>
            <a:r>
              <a:rPr lang="pt-BR" sz="2000" dirty="0"/>
              <a:t> de mãos</a:t>
            </a:r>
          </a:p>
          <a:p>
            <a:pPr algn="ctr">
              <a:lnSpc>
                <a:spcPct val="90000"/>
              </a:lnSpc>
              <a:buSzPts val="1800"/>
              <a:buFont typeface="Calibri"/>
              <a:buNone/>
            </a:pPr>
            <a:r>
              <a:rPr lang="en-US" sz="2000" dirty="0"/>
              <a:t>E</a:t>
            </a:r>
            <a:r>
              <a:rPr lang="pt-BR" sz="2000" dirty="0" err="1"/>
              <a:t>tiqueta</a:t>
            </a:r>
            <a:r>
              <a:rPr lang="pt-BR" sz="2000" dirty="0"/>
              <a:t> Respiratória</a:t>
            </a:r>
          </a:p>
          <a:p>
            <a:pPr algn="ctr">
              <a:lnSpc>
                <a:spcPct val="90000"/>
              </a:lnSpc>
              <a:buSzPts val="1800"/>
              <a:buFont typeface="Calibri"/>
              <a:buNone/>
            </a:pPr>
            <a:r>
              <a:rPr lang="en-US" sz="2000" dirty="0"/>
              <a:t>U</a:t>
            </a:r>
            <a:r>
              <a:rPr lang="pt-BR" sz="2000" dirty="0" err="1"/>
              <a:t>so</a:t>
            </a:r>
            <a:r>
              <a:rPr lang="pt-BR" sz="2000" dirty="0"/>
              <a:t> adequado de máscaras</a:t>
            </a:r>
          </a:p>
          <a:p>
            <a:pPr algn="ctr">
              <a:lnSpc>
                <a:spcPct val="90000"/>
              </a:lnSpc>
              <a:buSzPts val="1800"/>
              <a:buFont typeface="Calibri"/>
              <a:buNone/>
            </a:pPr>
            <a:r>
              <a:rPr lang="en-US" sz="2000" dirty="0" err="1"/>
              <a:t>Distanciamento</a:t>
            </a:r>
            <a:r>
              <a:rPr lang="en-US" sz="2000" dirty="0"/>
              <a:t> </a:t>
            </a:r>
            <a:r>
              <a:rPr lang="en-US" sz="2000" dirty="0" err="1"/>
              <a:t>físico</a:t>
            </a:r>
            <a:r>
              <a:rPr lang="en-US" sz="2000" dirty="0"/>
              <a:t>, </a:t>
            </a:r>
            <a:r>
              <a:rPr lang="en-US" sz="2000" dirty="0" err="1"/>
              <a:t>quando</a:t>
            </a:r>
            <a:r>
              <a:rPr lang="en-US" sz="2000" dirty="0"/>
              <a:t> </a:t>
            </a:r>
            <a:r>
              <a:rPr lang="en-US" sz="2000" dirty="0" err="1"/>
              <a:t>possível</a:t>
            </a:r>
            <a:r>
              <a:rPr lang="en-US" sz="2000" dirty="0"/>
              <a:t> </a:t>
            </a:r>
          </a:p>
          <a:p>
            <a:pPr algn="ctr">
              <a:lnSpc>
                <a:spcPct val="90000"/>
              </a:lnSpc>
              <a:buSzPts val="1800"/>
              <a:buFont typeface="Calibri"/>
              <a:buNone/>
            </a:pPr>
            <a:endParaRPr lang="en-US" sz="2000" dirty="0"/>
          </a:p>
          <a:p>
            <a:pPr algn="ctr">
              <a:lnSpc>
                <a:spcPct val="90000"/>
              </a:lnSpc>
              <a:buSzPts val="1800"/>
              <a:buFont typeface="Calibri"/>
              <a:buNone/>
            </a:pP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buSzPts val="1800"/>
              <a:buFont typeface="Calibri"/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CONVIVÊNCIA SEGURA NA ESCOLA: HIGIENE E PREVENÇÃO EM NOSSAS MÃOS!</a:t>
            </a:r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buSzPts val="1800"/>
              <a:buFont typeface="Calibri"/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939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20E9DA8A-0F15-4E67-BC8A-85FD10D72BD7}"/>
              </a:ext>
            </a:extLst>
          </p:cNvPr>
          <p:cNvSpPr txBox="1"/>
          <p:nvPr/>
        </p:nvSpPr>
        <p:spPr>
          <a:xfrm>
            <a:off x="0" y="145568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Relembrando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nosso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primeiro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encontro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 que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faz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um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agente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mudança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DD2EEBB-C27E-4565-9E89-D6F9A3BA5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162" y="2788539"/>
            <a:ext cx="65436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01B4DF-EE55-4BA0-9AEA-92B72855E7EA}"/>
              </a:ext>
            </a:extLst>
          </p:cNvPr>
          <p:cNvSpPr txBox="1"/>
          <p:nvPr/>
        </p:nvSpPr>
        <p:spPr>
          <a:xfrm>
            <a:off x="366191" y="1380392"/>
            <a:ext cx="746547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Objetivos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do Segundo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Encontro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7589F88-C854-47CA-A339-08D6B6BD0BEC}"/>
              </a:ext>
            </a:extLst>
          </p:cNvPr>
          <p:cNvSpPr/>
          <p:nvPr/>
        </p:nvSpPr>
        <p:spPr>
          <a:xfrm>
            <a:off x="293522" y="2337952"/>
            <a:ext cx="11604956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Dar </a:t>
            </a:r>
            <a:r>
              <a:rPr lang="en-US" sz="1800" dirty="0" err="1"/>
              <a:t>continuidade</a:t>
            </a:r>
            <a:r>
              <a:rPr lang="en-US" sz="1800" dirty="0"/>
              <a:t> </a:t>
            </a:r>
            <a:r>
              <a:rPr lang="en-US" sz="1800" dirty="0" err="1"/>
              <a:t>às</a:t>
            </a:r>
            <a:r>
              <a:rPr lang="en-US" sz="1800" dirty="0"/>
              <a:t> </a:t>
            </a:r>
            <a:r>
              <a:rPr lang="en-US" sz="1800" dirty="0" err="1"/>
              <a:t>ações</a:t>
            </a:r>
            <a:r>
              <a:rPr lang="en-US" sz="1800" dirty="0"/>
              <a:t> de </a:t>
            </a:r>
            <a:r>
              <a:rPr lang="en-US" sz="1800" dirty="0" err="1"/>
              <a:t>mobilização</a:t>
            </a:r>
            <a:r>
              <a:rPr lang="en-US" sz="1800" dirty="0"/>
              <a:t> </a:t>
            </a:r>
            <a:r>
              <a:rPr lang="en-US" sz="1800" dirty="0" err="1"/>
              <a:t>comunitária</a:t>
            </a:r>
            <a:r>
              <a:rPr lang="en-US" sz="1800" dirty="0"/>
              <a:t> </a:t>
            </a:r>
            <a:endParaRPr lang="pt-BR" sz="18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/>
              <a:t>Refletir coletivamente sobre o processo de mobilização comunitária desde o primeiro encontro até hoje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/>
              <a:t>Definir liderança do grupo a longo prazo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/>
              <a:t>Agradecimento e certificação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36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01B4DF-EE55-4BA0-9AEA-92B72855E7EA}"/>
              </a:ext>
            </a:extLst>
          </p:cNvPr>
          <p:cNvSpPr txBox="1"/>
          <p:nvPr/>
        </p:nvSpPr>
        <p:spPr>
          <a:xfrm>
            <a:off x="383123" y="1591150"/>
            <a:ext cx="1055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Dinâmica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Agente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mudança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agir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para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mudar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E2724D1-4691-4621-BE53-5F5A0274C489}"/>
              </a:ext>
            </a:extLst>
          </p:cNvPr>
          <p:cNvSpPr/>
          <p:nvPr/>
        </p:nvSpPr>
        <p:spPr>
          <a:xfrm>
            <a:off x="1107023" y="2671915"/>
            <a:ext cx="8269810" cy="2179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/>
              <a:t>Escreva</a:t>
            </a:r>
            <a:r>
              <a:rPr lang="en-US" sz="1800" dirty="0"/>
              <a:t> </a:t>
            </a:r>
            <a:r>
              <a:rPr lang="en-US" sz="1800" dirty="0" err="1"/>
              <a:t>seu</a:t>
            </a:r>
            <a:r>
              <a:rPr lang="en-US" sz="1800" dirty="0"/>
              <a:t> </a:t>
            </a:r>
            <a:r>
              <a:rPr lang="en-US" sz="1800" dirty="0" err="1"/>
              <a:t>nome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um </a:t>
            </a:r>
            <a:r>
              <a:rPr lang="en-US" sz="1800" dirty="0" err="1"/>
              <a:t>papel</a:t>
            </a:r>
            <a:endParaRPr lang="en-US" sz="1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/>
              <a:t>Pense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ação</a:t>
            </a:r>
            <a:r>
              <a:rPr lang="en-US" sz="1800" dirty="0"/>
              <a:t> de </a:t>
            </a:r>
            <a:r>
              <a:rPr lang="en-US" sz="1800" dirty="0" err="1"/>
              <a:t>mobilização</a:t>
            </a:r>
            <a:r>
              <a:rPr lang="en-US" sz="1800" dirty="0"/>
              <a:t> </a:t>
            </a:r>
            <a:r>
              <a:rPr lang="en-US" sz="1800" dirty="0" err="1"/>
              <a:t>comunitária</a:t>
            </a:r>
            <a:r>
              <a:rPr lang="en-US" sz="1800" dirty="0"/>
              <a:t> que </a:t>
            </a:r>
            <a:r>
              <a:rPr lang="en-US" sz="1800" dirty="0" err="1"/>
              <a:t>você</a:t>
            </a:r>
            <a:r>
              <a:rPr lang="en-US" sz="1800" dirty="0"/>
              <a:t> </a:t>
            </a:r>
            <a:r>
              <a:rPr lang="en-US" sz="1800" dirty="0" err="1"/>
              <a:t>desenvolveu</a:t>
            </a:r>
            <a:r>
              <a:rPr lang="en-US" sz="1800" dirty="0"/>
              <a:t> </a:t>
            </a:r>
            <a:r>
              <a:rPr lang="en-US" sz="1800" dirty="0" err="1"/>
              <a:t>ou</a:t>
            </a:r>
            <a:r>
              <a:rPr lang="en-US" sz="1800" dirty="0"/>
              <a:t> </a:t>
            </a:r>
            <a:r>
              <a:rPr lang="en-US" sz="1800" dirty="0" err="1"/>
              <a:t>irá</a:t>
            </a:r>
            <a:r>
              <a:rPr lang="en-US" sz="1800" dirty="0"/>
              <a:t> </a:t>
            </a:r>
            <a:r>
              <a:rPr lang="en-US" sz="1800" dirty="0" err="1"/>
              <a:t>desenvolver</a:t>
            </a:r>
            <a:endParaRPr lang="en-US" sz="1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/>
              <a:t>Siga</a:t>
            </a:r>
            <a:r>
              <a:rPr lang="en-US" sz="1800" dirty="0"/>
              <a:t> as </a:t>
            </a:r>
            <a:r>
              <a:rPr lang="en-US" sz="1800" dirty="0" err="1"/>
              <a:t>instruções</a:t>
            </a:r>
            <a:r>
              <a:rPr lang="en-US" sz="18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PARTILHA </a:t>
            </a:r>
          </a:p>
        </p:txBody>
      </p:sp>
    </p:spTree>
    <p:extLst>
      <p:ext uri="{BB962C8B-B14F-4D97-AF65-F5344CB8AC3E}">
        <p14:creationId xmlns:p14="http://schemas.microsoft.com/office/powerpoint/2010/main" val="4646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01B4DF-EE55-4BA0-9AEA-92B72855E7EA}"/>
              </a:ext>
            </a:extLst>
          </p:cNvPr>
          <p:cNvSpPr txBox="1"/>
          <p:nvPr/>
        </p:nvSpPr>
        <p:spPr>
          <a:xfrm>
            <a:off x="374457" y="1502377"/>
            <a:ext cx="861066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Reflexão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Coletiva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– Que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bom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, que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pena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, que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tal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1A7E828-9371-4D6E-9157-54AE5BE6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588000" cy="0"/>
          </a:xfrm>
          <a:prstGeom prst="rect">
            <a:avLst/>
          </a:prstGeom>
          <a:solidFill>
            <a:srgbClr val="1919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" rIns="9144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Exibição em 21 jul 2021</a:t>
            </a:r>
            <a:endParaRPr kumimoji="0" lang="pt-BR" altLang="pt-BR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0" i="0" u="none" strike="noStrike" cap="none" normalizeH="0" baseline="0">
                <a:ln>
                  <a:noFill/>
                </a:ln>
                <a:solidFill>
                  <a:srgbClr val="888888"/>
                </a:solidFill>
                <a:effectLst/>
                <a:latin typeface="Open Sans"/>
              </a:rPr>
              <a:t>Depois de quase um ano e meio de escolas fechadas por causa da pandemia de Covid, 22 estados decidem retomar as aulas presenciais.</a:t>
            </a:r>
            <a:endParaRPr kumimoji="0" lang="pt-BR" altLang="pt-BR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6A341FD-6D8C-4429-8C99-E1E086020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88000" cy="0"/>
          </a:xfrm>
          <a:prstGeom prst="rect">
            <a:avLst/>
          </a:prstGeom>
          <a:solidFill>
            <a:srgbClr val="1919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" rIns="9144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Exibição em 21 jul 2021</a:t>
            </a:r>
            <a:endParaRPr kumimoji="0" lang="pt-BR" altLang="pt-BR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0" i="0" u="none" strike="noStrike" cap="none" normalizeH="0" baseline="0">
                <a:ln>
                  <a:noFill/>
                </a:ln>
                <a:solidFill>
                  <a:srgbClr val="888888"/>
                </a:solidFill>
                <a:effectLst/>
                <a:latin typeface="Open Sans"/>
              </a:rPr>
              <a:t>Depois de quase um ano e meio de escolas fechadas por causa da pandemia de Covid, 22 estados decidem retomar as aulas presenciais.</a:t>
            </a:r>
            <a:endParaRPr kumimoji="0" lang="pt-BR" altLang="pt-BR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FD4E4F49-9808-4E1C-B6AE-49AE6D3180C3}"/>
              </a:ext>
            </a:extLst>
          </p:cNvPr>
          <p:cNvSpPr/>
          <p:nvPr/>
        </p:nvSpPr>
        <p:spPr>
          <a:xfrm>
            <a:off x="152400" y="2299145"/>
            <a:ext cx="3671612" cy="4110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34" name="Caixa de Texto 2">
            <a:extLst>
              <a:ext uri="{FF2B5EF4-FFF2-40B4-BE49-F238E27FC236}">
                <a16:creationId xmlns:a16="http://schemas.microsoft.com/office/drawing/2014/main" id="{6A7A91BF-63AB-4D40-A40C-C94CF2617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740" y="2370549"/>
            <a:ext cx="2189236" cy="2812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BOM</a:t>
            </a:r>
            <a:endParaRPr lang="pt-B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8E96A1DD-5B91-441C-AC04-C7F6AC11968F}"/>
              </a:ext>
            </a:extLst>
          </p:cNvPr>
          <p:cNvSpPr/>
          <p:nvPr/>
        </p:nvSpPr>
        <p:spPr>
          <a:xfrm>
            <a:off x="346330" y="2744869"/>
            <a:ext cx="1480154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Qualidade dos encontros e dos materiais de comunicação 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5B114932-64B9-4008-AFAD-6DC3233D0406}"/>
              </a:ext>
            </a:extLst>
          </p:cNvPr>
          <p:cNvSpPr/>
          <p:nvPr/>
        </p:nvSpPr>
        <p:spPr>
          <a:xfrm>
            <a:off x="2392427" y="2807624"/>
            <a:ext cx="1480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latin typeface="Calibri" panose="020F0502020204030204" pitchFamily="34" charset="0"/>
                <a:cs typeface="Calibri" panose="020F0502020204030204" pitchFamily="34" charset="0"/>
              </a:rPr>
              <a:t>Circulação de informações na comunidade a partir do agente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618D0340-FFF4-4DFB-BA94-237F7827A991}"/>
              </a:ext>
            </a:extLst>
          </p:cNvPr>
          <p:cNvSpPr/>
          <p:nvPr/>
        </p:nvSpPr>
        <p:spPr>
          <a:xfrm>
            <a:off x="346329" y="4454289"/>
            <a:ext cx="14801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Engajamento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pessoas</a:t>
            </a:r>
            <a:endParaRPr lang="pt-B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D50CCB53-FCF4-4E84-AB93-D68FF17C2561}"/>
              </a:ext>
            </a:extLst>
          </p:cNvPr>
          <p:cNvSpPr/>
          <p:nvPr/>
        </p:nvSpPr>
        <p:spPr>
          <a:xfrm>
            <a:off x="2462710" y="4454289"/>
            <a:ext cx="688533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Outros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F3314855-C930-4E92-A617-BAA5F57BBF25}"/>
              </a:ext>
            </a:extLst>
          </p:cNvPr>
          <p:cNvCxnSpPr>
            <a:cxnSpLocks/>
          </p:cNvCxnSpPr>
          <p:nvPr/>
        </p:nvCxnSpPr>
        <p:spPr>
          <a:xfrm>
            <a:off x="2149221" y="2816479"/>
            <a:ext cx="0" cy="341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CEF5D553-FFED-4331-833B-C7F6F0A342CC}"/>
              </a:ext>
            </a:extLst>
          </p:cNvPr>
          <p:cNvCxnSpPr>
            <a:cxnSpLocks/>
          </p:cNvCxnSpPr>
          <p:nvPr/>
        </p:nvCxnSpPr>
        <p:spPr>
          <a:xfrm>
            <a:off x="346328" y="4288536"/>
            <a:ext cx="3241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F0771799-101F-43A3-A085-661B97064E3E}"/>
              </a:ext>
            </a:extLst>
          </p:cNvPr>
          <p:cNvSpPr/>
          <p:nvPr/>
        </p:nvSpPr>
        <p:spPr>
          <a:xfrm>
            <a:off x="4004316" y="2299145"/>
            <a:ext cx="3671612" cy="41107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45" name="Caixa de Texto 2">
            <a:extLst>
              <a:ext uri="{FF2B5EF4-FFF2-40B4-BE49-F238E27FC236}">
                <a16:creationId xmlns:a16="http://schemas.microsoft.com/office/drawing/2014/main" id="{4A455B2D-C7F2-48DD-B4C1-0CAEFDDAE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656" y="2370549"/>
            <a:ext cx="2189236" cy="2812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PENA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9503E6EE-EAF0-4EEB-B3CA-6AE43639BD07}"/>
              </a:ext>
            </a:extLst>
          </p:cNvPr>
          <p:cNvSpPr/>
          <p:nvPr/>
        </p:nvSpPr>
        <p:spPr>
          <a:xfrm>
            <a:off x="4198246" y="2744869"/>
            <a:ext cx="1480154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Qualidade dos encontros e dos materiais de comunicação 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A2959344-AB9A-4F85-A7A9-765244373EB6}"/>
              </a:ext>
            </a:extLst>
          </p:cNvPr>
          <p:cNvSpPr/>
          <p:nvPr/>
        </p:nvSpPr>
        <p:spPr>
          <a:xfrm>
            <a:off x="6244343" y="2807624"/>
            <a:ext cx="1480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latin typeface="Calibri" panose="020F0502020204030204" pitchFamily="34" charset="0"/>
                <a:cs typeface="Calibri" panose="020F0502020204030204" pitchFamily="34" charset="0"/>
              </a:rPr>
              <a:t>Circulação de informações na comunidade a partir do agente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2D05BBEC-8DFB-464A-8903-9AA4710879E0}"/>
              </a:ext>
            </a:extLst>
          </p:cNvPr>
          <p:cNvSpPr/>
          <p:nvPr/>
        </p:nvSpPr>
        <p:spPr>
          <a:xfrm>
            <a:off x="4198245" y="4454289"/>
            <a:ext cx="14801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Engajamento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pessoas</a:t>
            </a:r>
            <a:endParaRPr lang="pt-B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DEE95208-88FA-4C77-9A1C-D0064187D9DE}"/>
              </a:ext>
            </a:extLst>
          </p:cNvPr>
          <p:cNvSpPr/>
          <p:nvPr/>
        </p:nvSpPr>
        <p:spPr>
          <a:xfrm>
            <a:off x="6314626" y="4454289"/>
            <a:ext cx="688533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Outros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52365328-F852-4ECB-ABBE-4B8A32CF1399}"/>
              </a:ext>
            </a:extLst>
          </p:cNvPr>
          <p:cNvCxnSpPr>
            <a:cxnSpLocks/>
          </p:cNvCxnSpPr>
          <p:nvPr/>
        </p:nvCxnSpPr>
        <p:spPr>
          <a:xfrm>
            <a:off x="6001137" y="2816479"/>
            <a:ext cx="0" cy="341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7F2F25A5-79A3-4AE8-B4A7-AD532220C7CF}"/>
              </a:ext>
            </a:extLst>
          </p:cNvPr>
          <p:cNvCxnSpPr>
            <a:cxnSpLocks/>
          </p:cNvCxnSpPr>
          <p:nvPr/>
        </p:nvCxnSpPr>
        <p:spPr>
          <a:xfrm>
            <a:off x="4198244" y="4288536"/>
            <a:ext cx="3241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>
            <a:extLst>
              <a:ext uri="{FF2B5EF4-FFF2-40B4-BE49-F238E27FC236}">
                <a16:creationId xmlns:a16="http://schemas.microsoft.com/office/drawing/2014/main" id="{C1D13312-11B4-4A54-BE8A-32304AD3E744}"/>
              </a:ext>
            </a:extLst>
          </p:cNvPr>
          <p:cNvSpPr/>
          <p:nvPr/>
        </p:nvSpPr>
        <p:spPr>
          <a:xfrm>
            <a:off x="7919133" y="2299145"/>
            <a:ext cx="3671612" cy="41107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53" name="Caixa de Texto 2">
            <a:extLst>
              <a:ext uri="{FF2B5EF4-FFF2-40B4-BE49-F238E27FC236}">
                <a16:creationId xmlns:a16="http://schemas.microsoft.com/office/drawing/2014/main" id="{96B591E0-C47F-4951-9D9C-335836A0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473" y="2370549"/>
            <a:ext cx="2189236" cy="2812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TAL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FA7BEF01-1459-4ABD-92C6-F36F8E58F744}"/>
              </a:ext>
            </a:extLst>
          </p:cNvPr>
          <p:cNvSpPr/>
          <p:nvPr/>
        </p:nvSpPr>
        <p:spPr>
          <a:xfrm>
            <a:off x="8113063" y="2744869"/>
            <a:ext cx="1480154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Qualidade dos encontros e dos materiais de comunicação 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2DCFBF73-508A-44E3-902A-2F97988159E2}"/>
              </a:ext>
            </a:extLst>
          </p:cNvPr>
          <p:cNvSpPr/>
          <p:nvPr/>
        </p:nvSpPr>
        <p:spPr>
          <a:xfrm>
            <a:off x="10159160" y="2807624"/>
            <a:ext cx="1480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latin typeface="Calibri" panose="020F0502020204030204" pitchFamily="34" charset="0"/>
                <a:cs typeface="Calibri" panose="020F0502020204030204" pitchFamily="34" charset="0"/>
              </a:rPr>
              <a:t>Circulação de informações na comunidade a partir do agente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83F92508-9C84-4B79-8801-BE4B97A553F7}"/>
              </a:ext>
            </a:extLst>
          </p:cNvPr>
          <p:cNvSpPr/>
          <p:nvPr/>
        </p:nvSpPr>
        <p:spPr>
          <a:xfrm>
            <a:off x="8113062" y="4454289"/>
            <a:ext cx="14801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Engajamento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pessoas</a:t>
            </a:r>
            <a:endParaRPr lang="pt-B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FFAFFBED-E13B-453F-933C-EF167BEEB7F4}"/>
              </a:ext>
            </a:extLst>
          </p:cNvPr>
          <p:cNvSpPr/>
          <p:nvPr/>
        </p:nvSpPr>
        <p:spPr>
          <a:xfrm>
            <a:off x="10229443" y="4454289"/>
            <a:ext cx="688533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Outros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24657BE8-E5B9-479F-9D36-79B863E62A70}"/>
              </a:ext>
            </a:extLst>
          </p:cNvPr>
          <p:cNvCxnSpPr>
            <a:cxnSpLocks/>
          </p:cNvCxnSpPr>
          <p:nvPr/>
        </p:nvCxnSpPr>
        <p:spPr>
          <a:xfrm>
            <a:off x="9915954" y="2816479"/>
            <a:ext cx="0" cy="341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31EFF6A1-E34A-4144-B2FD-8FB0A701F728}"/>
              </a:ext>
            </a:extLst>
          </p:cNvPr>
          <p:cNvCxnSpPr>
            <a:cxnSpLocks/>
          </p:cNvCxnSpPr>
          <p:nvPr/>
        </p:nvCxnSpPr>
        <p:spPr>
          <a:xfrm>
            <a:off x="8113061" y="4288536"/>
            <a:ext cx="3241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9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01B4DF-EE55-4BA0-9AEA-92B72855E7EA}"/>
              </a:ext>
            </a:extLst>
          </p:cNvPr>
          <p:cNvSpPr txBox="1"/>
          <p:nvPr/>
        </p:nvSpPr>
        <p:spPr>
          <a:xfrm>
            <a:off x="383123" y="1591150"/>
            <a:ext cx="1055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Liderança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Colaborativa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Agindo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para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mudar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C012085-A24E-4DB7-A5C8-FA9B59696C6B}"/>
              </a:ext>
            </a:extLst>
          </p:cNvPr>
          <p:cNvSpPr/>
          <p:nvPr/>
        </p:nvSpPr>
        <p:spPr>
          <a:xfrm>
            <a:off x="383123" y="2532215"/>
            <a:ext cx="10428810" cy="45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en-US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7C95547-10D5-4AA7-8422-956C9F0DC2F9}"/>
              </a:ext>
            </a:extLst>
          </p:cNvPr>
          <p:cNvSpPr/>
          <p:nvPr/>
        </p:nvSpPr>
        <p:spPr>
          <a:xfrm>
            <a:off x="-152400" y="2475502"/>
            <a:ext cx="6463553" cy="560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Open Sans"/>
              </a:rPr>
              <a:t>Do que eu me orgulho na minha comunidade?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8A104DB-8C78-460F-ACEA-6F374FDDDD67}"/>
              </a:ext>
            </a:extLst>
          </p:cNvPr>
          <p:cNvSpPr/>
          <p:nvPr/>
        </p:nvSpPr>
        <p:spPr>
          <a:xfrm>
            <a:off x="5728447" y="2500064"/>
            <a:ext cx="6463553" cy="560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Open Sans"/>
              </a:rPr>
              <a:t>O que eu gostaria de mudar na minha comunidade?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9693604-D158-4B53-92D0-1C76B26059FA}"/>
              </a:ext>
            </a:extLst>
          </p:cNvPr>
          <p:cNvCxnSpPr/>
          <p:nvPr/>
        </p:nvCxnSpPr>
        <p:spPr>
          <a:xfrm>
            <a:off x="5862917" y="2259106"/>
            <a:ext cx="0" cy="4598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9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01B4DF-EE55-4BA0-9AEA-92B72855E7EA}"/>
              </a:ext>
            </a:extLst>
          </p:cNvPr>
          <p:cNvSpPr txBox="1"/>
          <p:nvPr/>
        </p:nvSpPr>
        <p:spPr>
          <a:xfrm>
            <a:off x="383123" y="1591150"/>
            <a:ext cx="1055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Liderança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Colaborativa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: Como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seguimos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daqui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pra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frente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C012085-A24E-4DB7-A5C8-FA9B59696C6B}"/>
              </a:ext>
            </a:extLst>
          </p:cNvPr>
          <p:cNvSpPr/>
          <p:nvPr/>
        </p:nvSpPr>
        <p:spPr>
          <a:xfrm>
            <a:off x="383123" y="2532215"/>
            <a:ext cx="10428810" cy="45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en-US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67E1AB9-A4C2-4AC4-88F1-F002F1E3CDC7}"/>
              </a:ext>
            </a:extLst>
          </p:cNvPr>
          <p:cNvSpPr/>
          <p:nvPr/>
        </p:nvSpPr>
        <p:spPr>
          <a:xfrm>
            <a:off x="0" y="2467580"/>
            <a:ext cx="12192000" cy="111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Open Sans"/>
              </a:rPr>
              <a:t>Como este grupo pode continuar atuando na mobilização comunitária </a:t>
            </a:r>
          </a:p>
          <a:p>
            <a:pPr algn="ctr"/>
            <a:r>
              <a:rPr lang="pt-BR" sz="1800" b="1" dirty="0">
                <a:solidFill>
                  <a:schemeClr val="tx1"/>
                </a:solidFill>
                <a:latin typeface="Open Sans"/>
              </a:rPr>
              <a:t>para a convivência segura nas escolas? </a:t>
            </a:r>
            <a:endParaRPr lang="en-US" sz="1800" b="1" dirty="0">
              <a:solidFill>
                <a:schemeClr val="tx1"/>
              </a:solidFill>
              <a:latin typeface="Open Sans"/>
            </a:endParaRPr>
          </a:p>
          <a:p>
            <a:pPr algn="ctr">
              <a:lnSpc>
                <a:spcPct val="200000"/>
              </a:lnSpc>
            </a:pPr>
            <a:endParaRPr lang="en-US" sz="1800" b="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534CC86-10DE-4494-B9E5-E7405F615BF3}"/>
              </a:ext>
            </a:extLst>
          </p:cNvPr>
          <p:cNvSpPr/>
          <p:nvPr/>
        </p:nvSpPr>
        <p:spPr>
          <a:xfrm>
            <a:off x="0" y="4847294"/>
            <a:ext cx="12192000" cy="111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tx1"/>
                </a:solidFill>
                <a:latin typeface="Open Sans"/>
              </a:rPr>
              <a:t>Escolham</a:t>
            </a:r>
            <a:r>
              <a:rPr lang="en-US" sz="18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Open Sans"/>
              </a:rPr>
              <a:t>três</a:t>
            </a:r>
            <a:r>
              <a:rPr lang="en-US" sz="18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Open Sans"/>
              </a:rPr>
              <a:t>pessoas</a:t>
            </a:r>
            <a:r>
              <a:rPr lang="en-US" sz="1800" b="1" dirty="0">
                <a:solidFill>
                  <a:schemeClr val="tx1"/>
                </a:solidFill>
                <a:latin typeface="Open Sans"/>
              </a:rPr>
              <a:t> com </a:t>
            </a:r>
            <a:r>
              <a:rPr lang="en-US" sz="1800" b="1" dirty="0" err="1">
                <a:solidFill>
                  <a:schemeClr val="tx1"/>
                </a:solidFill>
                <a:latin typeface="Open Sans"/>
              </a:rPr>
              <a:t>perfil</a:t>
            </a:r>
            <a:r>
              <a:rPr lang="en-US" sz="1800" b="1" dirty="0">
                <a:solidFill>
                  <a:schemeClr val="tx1"/>
                </a:solidFill>
                <a:latin typeface="Open Sans"/>
              </a:rPr>
              <a:t> de </a:t>
            </a:r>
            <a:r>
              <a:rPr lang="en-US" sz="1800" b="1" dirty="0" err="1">
                <a:solidFill>
                  <a:schemeClr val="tx1"/>
                </a:solidFill>
                <a:latin typeface="Open Sans"/>
              </a:rPr>
              <a:t>liderança</a:t>
            </a:r>
            <a:r>
              <a:rPr lang="en-US" sz="1800" b="1" dirty="0">
                <a:solidFill>
                  <a:schemeClr val="tx1"/>
                </a:solidFill>
                <a:latin typeface="Open Sans"/>
              </a:rPr>
              <a:t> no </a:t>
            </a:r>
            <a:r>
              <a:rPr lang="en-US" sz="1800" b="1" dirty="0" err="1">
                <a:solidFill>
                  <a:schemeClr val="tx1"/>
                </a:solidFill>
                <a:latin typeface="Open Sans"/>
              </a:rPr>
              <a:t>grupo</a:t>
            </a:r>
            <a:r>
              <a:rPr lang="en-US" sz="1800" b="1" dirty="0">
                <a:solidFill>
                  <a:schemeClr val="tx1"/>
                </a:solidFill>
                <a:latin typeface="Open Sans"/>
              </a:rPr>
              <a:t> para </a:t>
            </a:r>
            <a:r>
              <a:rPr lang="en-US" sz="1800" b="1" dirty="0" err="1">
                <a:solidFill>
                  <a:schemeClr val="tx1"/>
                </a:solidFill>
                <a:latin typeface="Open Sans"/>
              </a:rPr>
              <a:t>formar</a:t>
            </a:r>
            <a:r>
              <a:rPr lang="en-US" sz="1800" b="1" dirty="0">
                <a:solidFill>
                  <a:schemeClr val="tx1"/>
                </a:solidFill>
                <a:latin typeface="Open Sans"/>
              </a:rPr>
              <a:t> o COMITÊ DE MOBILIZAÇÃO COMUNITÁRIA do </a:t>
            </a:r>
            <a:r>
              <a:rPr lang="en-US" sz="1800" b="1" dirty="0" err="1">
                <a:solidFill>
                  <a:schemeClr val="tx1"/>
                </a:solidFill>
                <a:latin typeface="Open Sans"/>
              </a:rPr>
              <a:t>município</a:t>
            </a:r>
            <a:endParaRPr lang="en-US" sz="1800" b="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1DE8BE5-1F64-4B4F-9798-7E1FACC3B78B}"/>
              </a:ext>
            </a:extLst>
          </p:cNvPr>
          <p:cNvSpPr/>
          <p:nvPr/>
        </p:nvSpPr>
        <p:spPr>
          <a:xfrm>
            <a:off x="0" y="3486380"/>
            <a:ext cx="12192000" cy="560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Open Sans"/>
              </a:rPr>
              <a:t>Há outros temas importantes no município em que este grupo poderia atuar na mobilização comunitária? </a:t>
            </a:r>
          </a:p>
        </p:txBody>
      </p:sp>
    </p:spTree>
    <p:extLst>
      <p:ext uri="{BB962C8B-B14F-4D97-AF65-F5344CB8AC3E}">
        <p14:creationId xmlns:p14="http://schemas.microsoft.com/office/powerpoint/2010/main" val="136757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01B4DF-EE55-4BA0-9AEA-92B72855E7EA}"/>
              </a:ext>
            </a:extLst>
          </p:cNvPr>
          <p:cNvSpPr txBox="1"/>
          <p:nvPr/>
        </p:nvSpPr>
        <p:spPr>
          <a:xfrm>
            <a:off x="383123" y="1591150"/>
            <a:ext cx="1055581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DESAFIO do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Comitê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Mobilização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Comunitária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C012085-A24E-4DB7-A5C8-FA9B59696C6B}"/>
              </a:ext>
            </a:extLst>
          </p:cNvPr>
          <p:cNvSpPr/>
          <p:nvPr/>
        </p:nvSpPr>
        <p:spPr>
          <a:xfrm>
            <a:off x="383123" y="2532215"/>
            <a:ext cx="10428810" cy="45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en-US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D72F7C2-5487-4098-843F-FC8B22E41BA9}"/>
              </a:ext>
            </a:extLst>
          </p:cNvPr>
          <p:cNvSpPr/>
          <p:nvPr/>
        </p:nvSpPr>
        <p:spPr>
          <a:xfrm>
            <a:off x="33528" y="2114370"/>
            <a:ext cx="12124944" cy="5674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800" b="1" dirty="0">
                <a:solidFill>
                  <a:schemeClr val="tx1"/>
                </a:solidFill>
                <a:latin typeface="Open Sans"/>
              </a:rPr>
              <a:t>Cada </a:t>
            </a:r>
            <a:r>
              <a:rPr lang="en-US" sz="1800" b="1" dirty="0" err="1">
                <a:solidFill>
                  <a:schemeClr val="tx1"/>
                </a:solidFill>
                <a:latin typeface="Open Sans"/>
              </a:rPr>
              <a:t>agente</a:t>
            </a:r>
            <a:r>
              <a:rPr lang="en-US" sz="1800" b="1" dirty="0">
                <a:solidFill>
                  <a:schemeClr val="tx1"/>
                </a:solidFill>
                <a:latin typeface="Open Sans"/>
              </a:rPr>
              <a:t> de </a:t>
            </a:r>
            <a:r>
              <a:rPr lang="en-US" sz="1800" b="1" dirty="0" err="1">
                <a:solidFill>
                  <a:schemeClr val="tx1"/>
                </a:solidFill>
                <a:latin typeface="Open Sans"/>
              </a:rPr>
              <a:t>mudança</a:t>
            </a:r>
            <a:r>
              <a:rPr lang="en-US" sz="18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Open Sans"/>
              </a:rPr>
              <a:t>alcançar</a:t>
            </a:r>
            <a:r>
              <a:rPr lang="en-US" sz="1800" b="1" dirty="0">
                <a:solidFill>
                  <a:schemeClr val="tx1"/>
                </a:solidFill>
                <a:latin typeface="Open Sans"/>
              </a:rPr>
              <a:t> 20 </a:t>
            </a:r>
            <a:r>
              <a:rPr lang="en-US" sz="1800" b="1" dirty="0" err="1">
                <a:solidFill>
                  <a:schemeClr val="tx1"/>
                </a:solidFill>
                <a:latin typeface="Open Sans"/>
              </a:rPr>
              <a:t>pessoas</a:t>
            </a:r>
            <a:r>
              <a:rPr lang="en-US" sz="18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Open Sans"/>
              </a:rPr>
              <a:t>nos</a:t>
            </a:r>
            <a:r>
              <a:rPr lang="en-US" sz="18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Open Sans"/>
              </a:rPr>
              <a:t>próximos</a:t>
            </a:r>
            <a:r>
              <a:rPr lang="en-US" sz="1800" b="1" dirty="0">
                <a:solidFill>
                  <a:schemeClr val="tx1"/>
                </a:solidFill>
                <a:latin typeface="Open Sans"/>
              </a:rPr>
              <a:t> 10 </a:t>
            </a:r>
            <a:r>
              <a:rPr lang="en-US" sz="1800" b="1" dirty="0" err="1">
                <a:solidFill>
                  <a:schemeClr val="tx1"/>
                </a:solidFill>
                <a:latin typeface="Open Sans"/>
              </a:rPr>
              <a:t>dias</a:t>
            </a:r>
            <a:r>
              <a:rPr lang="en-US" sz="1800" b="1" dirty="0">
                <a:solidFill>
                  <a:schemeClr val="tx1"/>
                </a:solidFill>
                <a:latin typeface="Open Sans"/>
              </a:rPr>
              <a:t>! </a:t>
            </a:r>
            <a:r>
              <a:rPr lang="en-US" sz="1800" b="1" dirty="0" err="1">
                <a:solidFill>
                  <a:srgbClr val="FF0000"/>
                </a:solidFill>
                <a:latin typeface="Open Sans"/>
              </a:rPr>
              <a:t>Topam</a:t>
            </a:r>
            <a:r>
              <a:rPr lang="en-US" sz="1800" b="1" dirty="0">
                <a:solidFill>
                  <a:srgbClr val="FF0000"/>
                </a:solidFill>
                <a:latin typeface="Open Sans"/>
              </a:rPr>
              <a:t>??? </a:t>
            </a:r>
            <a:endParaRPr lang="pt-BR" sz="1800" b="1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17DBAC5-48F4-463C-88B0-AC7D8D0715C7}"/>
              </a:ext>
            </a:extLst>
          </p:cNvPr>
          <p:cNvSpPr/>
          <p:nvPr/>
        </p:nvSpPr>
        <p:spPr>
          <a:xfrm>
            <a:off x="0" y="6042365"/>
            <a:ext cx="12124944" cy="45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 err="1">
                <a:solidFill>
                  <a:schemeClr val="tx1"/>
                </a:solidFill>
                <a:latin typeface="Open Sans"/>
              </a:rPr>
              <a:t>Após</a:t>
            </a:r>
            <a:r>
              <a:rPr lang="en-US" b="1" dirty="0">
                <a:solidFill>
                  <a:schemeClr val="tx1"/>
                </a:solidFill>
                <a:latin typeface="Open Sans"/>
              </a:rPr>
              <a:t> as </a:t>
            </a:r>
            <a:r>
              <a:rPr lang="en-US" b="1" dirty="0" err="1">
                <a:solidFill>
                  <a:schemeClr val="tx1"/>
                </a:solidFill>
                <a:latin typeface="Open Sans"/>
              </a:rPr>
              <a:t>ações</a:t>
            </a:r>
            <a:r>
              <a:rPr lang="en-US" b="1" dirty="0">
                <a:solidFill>
                  <a:schemeClr val="tx1"/>
                </a:solidFill>
                <a:latin typeface="Open Sans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Open Sans"/>
              </a:rPr>
              <a:t>vocês</a:t>
            </a:r>
            <a:r>
              <a:rPr lang="en-US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Open Sans"/>
              </a:rPr>
              <a:t>convidarão</a:t>
            </a:r>
            <a:r>
              <a:rPr lang="en-US" b="1" dirty="0">
                <a:solidFill>
                  <a:schemeClr val="tx1"/>
                </a:solidFill>
                <a:latin typeface="Open Sans"/>
              </a:rPr>
              <a:t> as </a:t>
            </a:r>
            <a:r>
              <a:rPr lang="en-US" b="1" dirty="0" err="1">
                <a:solidFill>
                  <a:schemeClr val="tx1"/>
                </a:solidFill>
                <a:latin typeface="Open Sans"/>
              </a:rPr>
              <a:t>pessoas</a:t>
            </a:r>
            <a:r>
              <a:rPr lang="en-US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Open Sans"/>
              </a:rPr>
              <a:t>alcançadas</a:t>
            </a:r>
            <a:r>
              <a:rPr lang="en-US" b="1" dirty="0">
                <a:solidFill>
                  <a:schemeClr val="tx1"/>
                </a:solidFill>
                <a:latin typeface="Open Sans"/>
              </a:rPr>
              <a:t> a </a:t>
            </a:r>
            <a:r>
              <a:rPr lang="en-US" b="1" dirty="0" err="1">
                <a:solidFill>
                  <a:schemeClr val="tx1"/>
                </a:solidFill>
                <a:latin typeface="Open Sans"/>
              </a:rPr>
              <a:t>responderem</a:t>
            </a:r>
            <a:r>
              <a:rPr lang="en-US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Open Sans"/>
              </a:rPr>
              <a:t>uma</a:t>
            </a:r>
            <a:r>
              <a:rPr lang="en-US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Open Sans"/>
              </a:rPr>
              <a:t>pesquisa</a:t>
            </a:r>
            <a:r>
              <a:rPr lang="en-US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Open Sans"/>
              </a:rPr>
              <a:t>sobre</a:t>
            </a:r>
            <a:r>
              <a:rPr lang="en-US" b="1" dirty="0">
                <a:solidFill>
                  <a:schemeClr val="tx1"/>
                </a:solidFill>
                <a:latin typeface="Open Sans"/>
              </a:rPr>
              <a:t> a </a:t>
            </a:r>
            <a:r>
              <a:rPr lang="en-US" b="1" dirty="0" err="1">
                <a:solidFill>
                  <a:schemeClr val="tx1"/>
                </a:solidFill>
                <a:latin typeface="Open Sans"/>
              </a:rPr>
              <a:t>importância</a:t>
            </a:r>
            <a:r>
              <a:rPr lang="en-US" b="1" dirty="0">
                <a:solidFill>
                  <a:schemeClr val="tx1"/>
                </a:solidFill>
                <a:latin typeface="Open Sans"/>
              </a:rPr>
              <a:t> da </a:t>
            </a:r>
            <a:r>
              <a:rPr lang="en-US" b="1" dirty="0" err="1">
                <a:solidFill>
                  <a:schemeClr val="tx1"/>
                </a:solidFill>
                <a:latin typeface="Open Sans"/>
              </a:rPr>
              <a:t>ação</a:t>
            </a:r>
            <a:r>
              <a:rPr lang="en-US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Open Sans"/>
              </a:rPr>
              <a:t>na</a:t>
            </a:r>
            <a:r>
              <a:rPr lang="en-US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Open Sans"/>
              </a:rPr>
              <a:t>vida</a:t>
            </a:r>
            <a:r>
              <a:rPr lang="en-US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Open Sans"/>
              </a:rPr>
              <a:t>delas</a:t>
            </a:r>
            <a:r>
              <a:rPr lang="en-US" b="1" dirty="0">
                <a:solidFill>
                  <a:schemeClr val="tx1"/>
                </a:solidFill>
                <a:latin typeface="Open Sans"/>
              </a:rPr>
              <a:t>!</a:t>
            </a:r>
            <a:endParaRPr lang="pt-BR" b="1" dirty="0">
              <a:solidFill>
                <a:schemeClr val="tx1"/>
              </a:solidFill>
              <a:latin typeface="Open Sans"/>
            </a:endParaRPr>
          </a:p>
        </p:txBody>
      </p:sp>
      <p:pic>
        <p:nvPicPr>
          <p:cNvPr id="4" name="Imagem 4" descr="Gráfico, Gráfico de barras, Histograma&#10;&#10;Descrição gerada automaticamente">
            <a:extLst>
              <a:ext uri="{FF2B5EF4-FFF2-40B4-BE49-F238E27FC236}">
                <a16:creationId xmlns:a16="http://schemas.microsoft.com/office/drawing/2014/main" id="{0168C7EB-75AA-4CE1-A7D4-0772491EE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079" y="2575827"/>
            <a:ext cx="5978105" cy="36041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BECEB13-D0A9-9B55-6E92-FF64F622FDA0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Clique para adicionar texto</a:t>
            </a:r>
          </a:p>
        </p:txBody>
      </p:sp>
    </p:spTree>
    <p:extLst>
      <p:ext uri="{BB962C8B-B14F-4D97-AF65-F5344CB8AC3E}">
        <p14:creationId xmlns:p14="http://schemas.microsoft.com/office/powerpoint/2010/main" val="265461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B1F1F8A664474792AD28DD8E343D73" ma:contentTypeVersion="14" ma:contentTypeDescription="Crie um novo documento." ma:contentTypeScope="" ma:versionID="be2da0470cc4a5c4e5355ebf5c49499e">
  <xsd:schema xmlns:xsd="http://www.w3.org/2001/XMLSchema" xmlns:xs="http://www.w3.org/2001/XMLSchema" xmlns:p="http://schemas.microsoft.com/office/2006/metadata/properties" xmlns:ns3="78c5e587-39c9-4eee-bc81-0c4289d97a84" xmlns:ns4="1854b3a6-e8c9-47cb-901c-b449cb52df59" targetNamespace="http://schemas.microsoft.com/office/2006/metadata/properties" ma:root="true" ma:fieldsID="707cd7cb95e4edf2495fdba501f3a0a9" ns3:_="" ns4:_="">
    <xsd:import namespace="78c5e587-39c9-4eee-bc81-0c4289d97a84"/>
    <xsd:import namespace="1854b3a6-e8c9-47cb-901c-b449cb52df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5e587-39c9-4eee-bc81-0c4289d97a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54b3a6-e8c9-47cb-901c-b449cb52df59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Dica de Compartilhamento" ma:hidden="true" ma:internalName="SharingHintHash" ma:readOnly="true">
      <xsd:simpleType>
        <xsd:restriction base="dms:Text"/>
      </xsd:simpleType>
    </xsd:element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8E4EDA-A1EE-4838-999A-2269242FA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5e587-39c9-4eee-bc81-0c4289d97a84"/>
    <ds:schemaRef ds:uri="1854b3a6-e8c9-47cb-901c-b449cb52df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075C6-4801-4A93-A7E2-D01DA2A9D6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5B12EE-8F3D-4421-A8F8-2E4D1A57A2DA}">
  <ds:schemaRefs>
    <ds:schemaRef ds:uri="78c5e587-39c9-4eee-bc81-0c4289d97a8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854b3a6-e8c9-47cb-901c-b449cb52df5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7709</TotalTime>
  <Words>413</Words>
  <Application>Microsoft Office PowerPoint</Application>
  <PresentationFormat>Widescreen</PresentationFormat>
  <Paragraphs>93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2_Personalizar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"Bem vindos e bem vindas, obrigado por estarem aqui. É importante continuar nos cuidando e mantendo os protocolos de prevenção contra a COVID 19.  Portanto, mantenha as máscaras postas, o distanciamento físico e a lavagem adequada das mãos antes de iniciar e quando finalizarmos a reunião. Você se cuida, eu me cuido e nos cuidamos todos.”</dc:title>
  <dc:creator>Andrea Stepanek Beyer</dc:creator>
  <cp:lastModifiedBy>Ana Paula Porto Santos</cp:lastModifiedBy>
  <cp:revision>248</cp:revision>
  <dcterms:created xsi:type="dcterms:W3CDTF">2021-02-02T20:02:18Z</dcterms:created>
  <dcterms:modified xsi:type="dcterms:W3CDTF">2022-05-16T19:07:02Z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0x010100C8B1F1F8A664474792AD28DD8E343D73</vt:lpwstr>
  </property>
</Properties>
</file>